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72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81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49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4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6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1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94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33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BCB3-C937-B940-8882-C4BA5057352C}" type="datetimeFigureOut">
              <a:rPr lang="en-US" smtClean="0"/>
              <a:t>10/12/16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C9C43C-D562-764C-A5F6-709E1585BD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1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800" dirty="0" smtClean="0"/>
              <a:t>Institucionalización, PROGRAMAS EN EL MEDIO FAMILIAR </a:t>
            </a:r>
            <a:r>
              <a:rPr lang="es-ES_tradnl" sz="4800" dirty="0" smtClean="0"/>
              <a:t>y erradicación de la violencia contra los niños</a:t>
            </a:r>
            <a:endParaRPr lang="es-ES_tradnl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_tradnl" sz="2000" dirty="0" smtClean="0"/>
              <a:t>Elementos en el marco de la Agenda Global de Infancia</a:t>
            </a:r>
          </a:p>
          <a:p>
            <a:pPr algn="just"/>
            <a:endParaRPr lang="es-ES_tradnl" sz="1400" dirty="0" smtClean="0"/>
          </a:p>
          <a:p>
            <a:pPr algn="r">
              <a:lnSpc>
                <a:spcPct val="100000"/>
              </a:lnSpc>
            </a:pPr>
            <a:r>
              <a:rPr lang="es-ES_tradnl" sz="1400" dirty="0" smtClean="0"/>
              <a:t>				Dr. Nicolás Espejo Yaksic</a:t>
            </a:r>
          </a:p>
          <a:p>
            <a:pPr algn="r">
              <a:lnSpc>
                <a:spcPct val="100000"/>
              </a:lnSpc>
            </a:pPr>
            <a:r>
              <a:rPr lang="es-ES_tradnl" sz="1400" dirty="0" smtClean="0"/>
              <a:t>Asesor SRSG VAC/Kellogg College, Universidad de Oxford</a:t>
            </a:r>
          </a:p>
        </p:txBody>
      </p:sp>
    </p:spTree>
    <p:extLst>
      <p:ext uri="{BB962C8B-B14F-4D97-AF65-F5344CB8AC3E}">
        <p14:creationId xmlns:p14="http://schemas.microsoft.com/office/powerpoint/2010/main" val="200052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Elementos de una política de prevención de la institucionalización y violencia contra NNA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_tradnl" b="1" dirty="0" smtClean="0"/>
          </a:p>
          <a:p>
            <a:endParaRPr lang="es-ES_tradnl" b="1" dirty="0" smtClean="0"/>
          </a:p>
          <a:p>
            <a:r>
              <a:rPr lang="es-ES_tradnl" sz="2400" b="1" dirty="0" smtClean="0"/>
              <a:t>Antes:  </a:t>
            </a:r>
            <a:r>
              <a:rPr lang="es-ES_tradnl" sz="2400" dirty="0" smtClean="0"/>
              <a:t>Prevención Primaria y Secundaria</a:t>
            </a:r>
          </a:p>
          <a:p>
            <a:r>
              <a:rPr lang="es-ES_tradnl" sz="2400" b="1" dirty="0" smtClean="0"/>
              <a:t>Durante:  </a:t>
            </a:r>
            <a:r>
              <a:rPr lang="es-ES_tradnl" sz="2400" dirty="0" smtClean="0"/>
              <a:t>Regulación y </a:t>
            </a:r>
            <a:r>
              <a:rPr lang="es-ES_tradnl" sz="2400" dirty="0" smtClean="0"/>
              <a:t>monitoreo </a:t>
            </a:r>
            <a:r>
              <a:rPr lang="es-ES_tradnl" sz="2400" dirty="0"/>
              <a:t>+</a:t>
            </a:r>
            <a:r>
              <a:rPr lang="es-ES_tradnl" sz="2400" dirty="0" smtClean="0"/>
              <a:t> </a:t>
            </a:r>
            <a:r>
              <a:rPr lang="es-ES_tradnl" sz="2400" dirty="0" smtClean="0"/>
              <a:t>reintegración (Prevención Terciara) </a:t>
            </a:r>
          </a:p>
          <a:p>
            <a:r>
              <a:rPr lang="es-ES_tradnl" sz="2400" b="1" dirty="0" smtClean="0"/>
              <a:t>Después:  </a:t>
            </a:r>
            <a:r>
              <a:rPr lang="es-ES_tradnl" sz="2400" dirty="0" smtClean="0"/>
              <a:t>Seguimiento </a:t>
            </a:r>
            <a:r>
              <a:rPr lang="es-ES_tradnl" sz="2400" dirty="0" smtClean="0"/>
              <a:t>+ </a:t>
            </a:r>
            <a:r>
              <a:rPr lang="es-ES_tradnl" sz="2400" dirty="0" smtClean="0"/>
              <a:t>apoyo (Prevención </a:t>
            </a:r>
            <a:r>
              <a:rPr lang="es-ES_tradnl" sz="2400" dirty="0" smtClean="0"/>
              <a:t>Cuaternaria) 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30583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Previniendo la institucionalización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sz="2400" dirty="0" smtClean="0"/>
              <a:t>Sistema de protección integral: Prevención </a:t>
            </a:r>
            <a:r>
              <a:rPr lang="es-ES_tradnl" sz="2400" dirty="0" smtClean="0"/>
              <a:t>primaria (Política universal)</a:t>
            </a:r>
            <a:endParaRPr lang="es-ES_tradnl" sz="2400" dirty="0" smtClean="0"/>
          </a:p>
          <a:p>
            <a:r>
              <a:rPr lang="es-ES_tradnl" sz="2400" dirty="0" smtClean="0"/>
              <a:t>Programas focalizados de apoyo a familias y a NNA (derivaciones y atención directa): Prevención secundaria </a:t>
            </a:r>
            <a:r>
              <a:rPr lang="es-ES_tradnl" sz="2400" dirty="0" smtClean="0"/>
              <a:t>(riesgo v/s desamparo)</a:t>
            </a:r>
            <a:endParaRPr lang="es-ES_tradnl" sz="2400" dirty="0" smtClean="0"/>
          </a:p>
          <a:p>
            <a:r>
              <a:rPr lang="es-ES_tradnl" sz="2400" dirty="0" smtClean="0"/>
              <a:t>Política integral de erradicación de toda forma de violencia contra los niños (abuso, negligencia, maltrato)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9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Regulación, monitoreo y salida de la institucionalización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ES_tradnl" dirty="0" smtClean="0"/>
          </a:p>
          <a:p>
            <a:r>
              <a:rPr lang="es-ES_tradnl" sz="2400" dirty="0" smtClean="0"/>
              <a:t>Marcos normativos estrictos (hipótesis de intervención, garantías explícitas para NNA y sus </a:t>
            </a:r>
            <a:r>
              <a:rPr lang="es-ES_tradnl" sz="2400" dirty="0" smtClean="0"/>
              <a:t>familias, incluida representación judicial; </a:t>
            </a:r>
            <a:r>
              <a:rPr lang="es-ES_tradnl" sz="2400" dirty="0" smtClean="0"/>
              <a:t>regulación de cuidados alternativos)</a:t>
            </a:r>
          </a:p>
          <a:p>
            <a:r>
              <a:rPr lang="es-ES_tradnl" sz="2400" dirty="0" smtClean="0"/>
              <a:t>Estándares de </a:t>
            </a:r>
            <a:r>
              <a:rPr lang="es-ES_tradnl" sz="2400" dirty="0" smtClean="0"/>
              <a:t>calidad y procesos de certificación de centros </a:t>
            </a:r>
            <a:r>
              <a:rPr lang="es-ES_tradnl" sz="2400" dirty="0" smtClean="0"/>
              <a:t>y residencias de protección, así como </a:t>
            </a:r>
            <a:r>
              <a:rPr lang="es-ES_tradnl" sz="2400" dirty="0" smtClean="0"/>
              <a:t>de programas de acogimiento familiar</a:t>
            </a:r>
            <a:endParaRPr lang="es-ES_tradnl" sz="2400" dirty="0" smtClean="0"/>
          </a:p>
          <a:p>
            <a:r>
              <a:rPr lang="es-ES_tradnl" sz="2400" dirty="0" smtClean="0"/>
              <a:t>Sistemas </a:t>
            </a:r>
            <a:r>
              <a:rPr lang="es-ES_tradnl" sz="2400" dirty="0" smtClean="0"/>
              <a:t>no autónomos y autónomos de </a:t>
            </a:r>
            <a:r>
              <a:rPr lang="es-ES_tradnl" sz="2400" dirty="0" smtClean="0"/>
              <a:t>monitoreo y supervisión (instituciones públicas y privadas</a:t>
            </a:r>
            <a:r>
              <a:rPr lang="es-ES_tradnl" sz="2400" dirty="0" smtClean="0"/>
              <a:t>) Ej</a:t>
            </a:r>
            <a:r>
              <a:rPr lang="es-ES_tradnl" sz="2400" dirty="0"/>
              <a:t>.</a:t>
            </a:r>
            <a:r>
              <a:rPr lang="es-ES_tradnl" sz="2400" dirty="0" smtClean="0"/>
              <a:t> Sistemas Informáticos y Supervisiones + MNPT, Defensores de Infancia</a:t>
            </a:r>
            <a:endParaRPr lang="es-ES_tradnl" sz="2400" dirty="0" smtClean="0"/>
          </a:p>
          <a:p>
            <a:r>
              <a:rPr lang="es-ES_tradnl" sz="2400" dirty="0" smtClean="0"/>
              <a:t>Política formal de reintegración </a:t>
            </a:r>
            <a:r>
              <a:rPr lang="es-ES_tradnl" sz="2400" dirty="0" smtClean="0"/>
              <a:t>familiar efectiva y duradera (Directrices de Reintegración de NNA,  2016) Prevención Terciaria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1850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Después de la institucionalización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ES_tradnl" dirty="0" smtClean="0"/>
          </a:p>
          <a:p>
            <a:r>
              <a:rPr lang="es-ES_tradnl" sz="3200" b="1" dirty="0" smtClean="0"/>
              <a:t>Familia de biológica o ampliada</a:t>
            </a:r>
          </a:p>
          <a:p>
            <a:r>
              <a:rPr lang="es-ES_tradnl" sz="3200" dirty="0" smtClean="0"/>
              <a:t>Sistemas de protección integral </a:t>
            </a:r>
            <a:endParaRPr lang="es-ES_tradnl" sz="3200" dirty="0"/>
          </a:p>
          <a:p>
            <a:r>
              <a:rPr lang="es-ES_tradnl" sz="3200" dirty="0" smtClean="0"/>
              <a:t>Acceso </a:t>
            </a:r>
            <a:r>
              <a:rPr lang="es-ES_tradnl" sz="3200" dirty="0" smtClean="0"/>
              <a:t>a apoyo </a:t>
            </a:r>
            <a:r>
              <a:rPr lang="es-ES_tradnl" sz="3200" dirty="0"/>
              <a:t>en base a solicitudes</a:t>
            </a:r>
            <a:r>
              <a:rPr lang="es-ES_tradnl" sz="3200" i="1" dirty="0"/>
              <a:t> voluntarias </a:t>
            </a:r>
            <a:r>
              <a:rPr lang="es-ES_tradnl" sz="3200" dirty="0"/>
              <a:t>de los padres y/o cuidadores </a:t>
            </a:r>
            <a:r>
              <a:rPr lang="es-ES_tradnl" sz="3200" dirty="0" smtClean="0"/>
              <a:t>responsables (Prevención </a:t>
            </a:r>
            <a:r>
              <a:rPr lang="es-ES_tradnl" sz="3200" dirty="0" smtClean="0"/>
              <a:t>Cuaternaria</a:t>
            </a:r>
            <a:r>
              <a:rPr lang="es-ES_tradnl" sz="3200" dirty="0" smtClean="0"/>
              <a:t>)</a:t>
            </a:r>
          </a:p>
          <a:p>
            <a:r>
              <a:rPr lang="es-ES_tradnl" sz="3200" b="1" dirty="0" smtClean="0"/>
              <a:t>Familia de acogida (no biológica o ampliada) y Adopción</a:t>
            </a:r>
          </a:p>
          <a:p>
            <a:r>
              <a:rPr lang="es-ES_tradnl" sz="3200" dirty="0" smtClean="0"/>
              <a:t>Regulación normativa </a:t>
            </a:r>
            <a:r>
              <a:rPr lang="es-ES_tradnl" sz="3200" dirty="0" smtClean="0"/>
              <a:t>específica (Ej. Ley de Cuidados Alternativos)</a:t>
            </a:r>
            <a:endParaRPr lang="es-ES_tradnl" sz="3200" dirty="0" smtClean="0"/>
          </a:p>
          <a:p>
            <a:r>
              <a:rPr lang="es-ES_tradnl" sz="3200" dirty="0" smtClean="0"/>
              <a:t>Estándares </a:t>
            </a:r>
            <a:r>
              <a:rPr lang="es-ES_tradnl" sz="3200" dirty="0" smtClean="0"/>
              <a:t>técnicos (Leyes, Directrices, Lineamientos, Certificación)</a:t>
            </a:r>
            <a:endParaRPr lang="es-ES_tradnl" sz="3200" dirty="0" smtClean="0"/>
          </a:p>
          <a:p>
            <a:r>
              <a:rPr lang="es-ES_tradnl" sz="3200" dirty="0" smtClean="0"/>
              <a:t>Monitoreo y supervisión </a:t>
            </a:r>
            <a:r>
              <a:rPr lang="es-ES_tradnl" sz="3200" dirty="0" smtClean="0"/>
              <a:t>(Sistemas informáticos, acompañamiento y monitoreo)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39593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Temas emergentes y oportunidades en el marco de procesos globales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s-ES_tradnl" sz="2400" b="1" dirty="0" smtClean="0"/>
              <a:t>Grupos de NNA: </a:t>
            </a:r>
          </a:p>
          <a:p>
            <a:r>
              <a:rPr lang="es-ES_tradnl" sz="2400" dirty="0" smtClean="0"/>
              <a:t>Indígenas, </a:t>
            </a:r>
            <a:r>
              <a:rPr lang="es-ES_tradnl" sz="2400" dirty="0" smtClean="0"/>
              <a:t>Migrantes y Refugiados, con Discapacidad </a:t>
            </a:r>
            <a:r>
              <a:rPr lang="es-ES_tradnl" sz="2400" dirty="0" smtClean="0"/>
              <a:t>F</a:t>
            </a:r>
            <a:r>
              <a:rPr lang="es-ES_tradnl" sz="2400" dirty="0" smtClean="0"/>
              <a:t>ísica y Mental; Niñas y NNA LGTBI</a:t>
            </a:r>
          </a:p>
          <a:p>
            <a:r>
              <a:rPr lang="es-ES_tradnl" sz="2400" b="1" dirty="0" smtClean="0"/>
              <a:t>Procesos </a:t>
            </a:r>
            <a:r>
              <a:rPr lang="es-ES_tradnl" sz="2400" b="1" dirty="0" smtClean="0"/>
              <a:t>Globales:</a:t>
            </a:r>
          </a:p>
          <a:p>
            <a:r>
              <a:rPr lang="es-ES_tradnl" sz="2400" i="1" dirty="0" smtClean="0"/>
              <a:t>Objetivos de Desarrollo Sostenible </a:t>
            </a:r>
            <a:r>
              <a:rPr lang="es-ES_tradnl" sz="2400" dirty="0" smtClean="0"/>
              <a:t>(16.2; 5.2; 16.3: objetivos</a:t>
            </a:r>
            <a:r>
              <a:rPr lang="es-ES_tradnl" sz="2400" dirty="0" smtClean="0"/>
              <a:t>, metas e indicadores asociados)</a:t>
            </a:r>
          </a:p>
          <a:p>
            <a:r>
              <a:rPr lang="es-ES_tradnl" sz="2400" i="1" dirty="0" smtClean="0"/>
              <a:t>Estudio Global NNA Privados de libertad </a:t>
            </a:r>
            <a:r>
              <a:rPr lang="es-ES_tradnl" sz="2400" dirty="0" smtClean="0"/>
              <a:t>(Centros de detención para NNA Migrantes y o refugiados; Internación por razones de salud mental; Macro-instituciones de protección; Internados educacionales; unidades policiales)</a:t>
            </a:r>
            <a:endParaRPr lang="es-ES_tradnl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40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/>
              <a:t>MUCHAS GRACIAS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3717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133</TotalTime>
  <Words>381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Gill Sans MT</vt:lpstr>
      <vt:lpstr>Arial</vt:lpstr>
      <vt:lpstr>Gallery</vt:lpstr>
      <vt:lpstr>Institucionalización, PROGRAMAS EN EL MEDIO FAMILIAR y erradicación de la violencia contra los niños</vt:lpstr>
      <vt:lpstr>Elementos de una política de prevención de la institucionalización y violencia contra NNA</vt:lpstr>
      <vt:lpstr>Previniendo la institucionalización</vt:lpstr>
      <vt:lpstr>Regulación, monitoreo y salida de la institucionalización</vt:lpstr>
      <vt:lpstr>Después de la institucionalización</vt:lpstr>
      <vt:lpstr>Temas emergentes y oportunidades en el marco de procesos globales </vt:lpstr>
      <vt:lpstr>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espejo</dc:creator>
  <cp:lastModifiedBy>nicolas espejo</cp:lastModifiedBy>
  <cp:revision>17</cp:revision>
  <dcterms:created xsi:type="dcterms:W3CDTF">2016-10-11T20:46:05Z</dcterms:created>
  <dcterms:modified xsi:type="dcterms:W3CDTF">2016-10-12T20:26:37Z</dcterms:modified>
</cp:coreProperties>
</file>