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0" r:id="rId1"/>
  </p:sldMasterIdLst>
  <p:sldIdLst>
    <p:sldId id="256" r:id="rId2"/>
    <p:sldId id="257" r:id="rId3"/>
    <p:sldId id="260" r:id="rId4"/>
    <p:sldId id="261" r:id="rId5"/>
    <p:sldId id="262" r:id="rId6"/>
    <p:sldId id="259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90"/>
  </p:normalViewPr>
  <p:slideViewPr>
    <p:cSldViewPr snapToGrid="0" snapToObjects="1">
      <p:cViewPr varScale="1">
        <p:scale>
          <a:sx n="91" d="100"/>
          <a:sy n="91" d="100"/>
        </p:scale>
        <p:origin x="84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0729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818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64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349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1443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8621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11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294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889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1331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0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07BCB3-C937-B940-8882-C4BA5057352C}" type="datetimeFigureOut">
              <a:rPr lang="en-US" smtClean="0"/>
              <a:t>10/12/16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9C9C43C-D562-764C-A5F6-709E1585BD4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41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_tradnl" sz="4800" dirty="0" smtClean="0"/>
              <a:t>Institucionalización, PROGRAMAS EN EL MEDIO FAMILIAR </a:t>
            </a:r>
            <a:r>
              <a:rPr lang="es-ES_tradnl" sz="4800" dirty="0" smtClean="0"/>
              <a:t>y erradicación de la violencia contra los niños</a:t>
            </a:r>
            <a:endParaRPr lang="es-ES_tradnl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s-ES_tradnl" sz="2000" dirty="0" smtClean="0"/>
              <a:t>Elementos en el marco de la Agenda Global de Infancia</a:t>
            </a:r>
          </a:p>
          <a:p>
            <a:pPr algn="just"/>
            <a:endParaRPr lang="es-ES_tradnl" sz="1400" dirty="0" smtClean="0"/>
          </a:p>
          <a:p>
            <a:pPr algn="r">
              <a:lnSpc>
                <a:spcPct val="100000"/>
              </a:lnSpc>
            </a:pPr>
            <a:r>
              <a:rPr lang="es-ES_tradnl" sz="1400" dirty="0" smtClean="0"/>
              <a:t>				Dr. Nicolás Espejo Yaksic</a:t>
            </a:r>
          </a:p>
          <a:p>
            <a:pPr algn="r">
              <a:lnSpc>
                <a:spcPct val="100000"/>
              </a:lnSpc>
            </a:pPr>
            <a:r>
              <a:rPr lang="es-ES_tradnl" sz="1400" dirty="0" smtClean="0"/>
              <a:t>Asesor SRSG VAC/Kellogg College, Universidad de Oxford</a:t>
            </a:r>
          </a:p>
        </p:txBody>
      </p:sp>
    </p:spTree>
    <p:extLst>
      <p:ext uri="{BB962C8B-B14F-4D97-AF65-F5344CB8AC3E}">
        <p14:creationId xmlns:p14="http://schemas.microsoft.com/office/powerpoint/2010/main" val="20005266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Elementos de una política de prevención de la institucionalización y violencia contra NNA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b="1" dirty="0" smtClean="0"/>
          </a:p>
          <a:p>
            <a:endParaRPr lang="es-ES_tradnl" b="1" dirty="0" smtClean="0"/>
          </a:p>
          <a:p>
            <a:r>
              <a:rPr lang="es-ES_tradnl" sz="2400" b="1" dirty="0" smtClean="0"/>
              <a:t>Antes:  </a:t>
            </a:r>
            <a:r>
              <a:rPr lang="es-ES_tradnl" sz="2400" dirty="0" smtClean="0"/>
              <a:t>Prevención Primaria y Secundaria</a:t>
            </a:r>
          </a:p>
          <a:p>
            <a:r>
              <a:rPr lang="es-ES_tradnl" sz="2400" b="1" dirty="0" smtClean="0"/>
              <a:t>Durante:  </a:t>
            </a:r>
            <a:r>
              <a:rPr lang="es-ES_tradnl" sz="2400" dirty="0" smtClean="0"/>
              <a:t>Regulación y </a:t>
            </a:r>
            <a:r>
              <a:rPr lang="es-ES_tradnl" sz="2400" dirty="0" smtClean="0"/>
              <a:t>monitoreo </a:t>
            </a:r>
            <a:r>
              <a:rPr lang="es-ES_tradnl" sz="2400" dirty="0"/>
              <a:t>+</a:t>
            </a:r>
            <a:r>
              <a:rPr lang="es-ES_tradnl" sz="2400" dirty="0" smtClean="0"/>
              <a:t> </a:t>
            </a:r>
            <a:r>
              <a:rPr lang="es-ES_tradnl" sz="2400" dirty="0" smtClean="0"/>
              <a:t>reintegración (Prevención Terciara) </a:t>
            </a:r>
          </a:p>
          <a:p>
            <a:r>
              <a:rPr lang="es-ES_tradnl" sz="2400" b="1" dirty="0" smtClean="0"/>
              <a:t>Después:  </a:t>
            </a:r>
            <a:r>
              <a:rPr lang="es-ES_tradnl" sz="2400" dirty="0" smtClean="0"/>
              <a:t>Seguimiento </a:t>
            </a:r>
            <a:r>
              <a:rPr lang="es-ES_tradnl" sz="2400" dirty="0" smtClean="0"/>
              <a:t>+ </a:t>
            </a:r>
            <a:r>
              <a:rPr lang="es-ES_tradnl" sz="2400" dirty="0" smtClean="0"/>
              <a:t>apoyo (Prevención </a:t>
            </a:r>
            <a:r>
              <a:rPr lang="es-ES_tradnl" sz="2400" dirty="0" smtClean="0"/>
              <a:t>Cuaternaria) </a:t>
            </a:r>
            <a:endParaRPr lang="es-ES_tradnl" sz="2400" dirty="0" smtClean="0"/>
          </a:p>
        </p:txBody>
      </p:sp>
    </p:spTree>
    <p:extLst>
      <p:ext uri="{BB962C8B-B14F-4D97-AF65-F5344CB8AC3E}">
        <p14:creationId xmlns:p14="http://schemas.microsoft.com/office/powerpoint/2010/main" val="13058356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Previniendo la institucionalización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sz="2400" dirty="0" smtClean="0"/>
              <a:t>Sistema de protección integral: Prevención </a:t>
            </a:r>
            <a:r>
              <a:rPr lang="es-ES_tradnl" sz="2400" dirty="0" smtClean="0"/>
              <a:t>primaria (Política universal)</a:t>
            </a:r>
            <a:endParaRPr lang="es-ES_tradnl" sz="2400" dirty="0" smtClean="0"/>
          </a:p>
          <a:p>
            <a:r>
              <a:rPr lang="es-ES_tradnl" sz="2400" dirty="0" smtClean="0"/>
              <a:t>Programas focalizados de apoyo a familias y a NNA (derivaciones y atención directa): Prevención secundaria </a:t>
            </a:r>
            <a:r>
              <a:rPr lang="es-ES_tradnl" sz="2400" dirty="0" smtClean="0"/>
              <a:t>(riesgo v/s desamparo)</a:t>
            </a:r>
            <a:endParaRPr lang="es-ES_tradnl" sz="2400" dirty="0" smtClean="0"/>
          </a:p>
          <a:p>
            <a:r>
              <a:rPr lang="es-ES_tradnl" sz="2400" dirty="0" smtClean="0"/>
              <a:t>Política integral de erradicación de toda forma de violencia contra los niños (abuso, negligencia, maltrato)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9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Regulación, monitoreo y salida de la institucionalización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s-ES_tradnl" dirty="0" smtClean="0"/>
          </a:p>
          <a:p>
            <a:r>
              <a:rPr lang="es-ES_tradnl" sz="2400" dirty="0" smtClean="0"/>
              <a:t>Marcos normativos estrictos (hipótesis de intervención, garantías explícitas para NNA y sus </a:t>
            </a:r>
            <a:r>
              <a:rPr lang="es-ES_tradnl" sz="2400" dirty="0" smtClean="0"/>
              <a:t>familias, incluida representación judicial; </a:t>
            </a:r>
            <a:r>
              <a:rPr lang="es-ES_tradnl" sz="2400" dirty="0" smtClean="0"/>
              <a:t>regulación de cuidados alternativos)</a:t>
            </a:r>
          </a:p>
          <a:p>
            <a:r>
              <a:rPr lang="es-ES_tradnl" sz="2400" dirty="0" smtClean="0"/>
              <a:t>Estándares de </a:t>
            </a:r>
            <a:r>
              <a:rPr lang="es-ES_tradnl" sz="2400" dirty="0" smtClean="0"/>
              <a:t>calidad y procesos de certificación de centros </a:t>
            </a:r>
            <a:r>
              <a:rPr lang="es-ES_tradnl" sz="2400" dirty="0" smtClean="0"/>
              <a:t>y residencias de protección, así como </a:t>
            </a:r>
            <a:r>
              <a:rPr lang="es-ES_tradnl" sz="2400" dirty="0" smtClean="0"/>
              <a:t>de programas de acogimiento familiar</a:t>
            </a:r>
            <a:endParaRPr lang="es-ES_tradnl" sz="2400" dirty="0" smtClean="0"/>
          </a:p>
          <a:p>
            <a:r>
              <a:rPr lang="es-ES_tradnl" sz="2400" dirty="0" smtClean="0"/>
              <a:t>Sistemas </a:t>
            </a:r>
            <a:r>
              <a:rPr lang="es-ES_tradnl" sz="2400" dirty="0" smtClean="0"/>
              <a:t>no autónomos y autónomos de </a:t>
            </a:r>
            <a:r>
              <a:rPr lang="es-ES_tradnl" sz="2400" dirty="0" smtClean="0"/>
              <a:t>monitoreo y supervisión (instituciones públicas y privadas</a:t>
            </a:r>
            <a:r>
              <a:rPr lang="es-ES_tradnl" sz="2400" dirty="0" smtClean="0"/>
              <a:t>) Ej</a:t>
            </a:r>
            <a:r>
              <a:rPr lang="es-ES_tradnl" sz="2400" dirty="0"/>
              <a:t>.</a:t>
            </a:r>
            <a:r>
              <a:rPr lang="es-ES_tradnl" sz="2400" dirty="0" smtClean="0"/>
              <a:t> Sistemas Informáticos y Supervisiones + MNPT, Defensores de Infancia</a:t>
            </a:r>
            <a:endParaRPr lang="es-ES_tradnl" sz="2400" dirty="0" smtClean="0"/>
          </a:p>
          <a:p>
            <a:r>
              <a:rPr lang="es-ES_tradnl" sz="2400" dirty="0" smtClean="0"/>
              <a:t>Política formal de reintegración </a:t>
            </a:r>
            <a:r>
              <a:rPr lang="es-ES_tradnl" sz="2400" dirty="0" smtClean="0"/>
              <a:t>familiar efectiva y duradera (Directrices de Reintegración de NNA,  2016) Prevención Terciaria</a:t>
            </a:r>
            <a:endParaRPr lang="es-ES_tradnl" sz="2400" dirty="0" smtClean="0"/>
          </a:p>
        </p:txBody>
      </p:sp>
    </p:spTree>
    <p:extLst>
      <p:ext uri="{BB962C8B-B14F-4D97-AF65-F5344CB8AC3E}">
        <p14:creationId xmlns:p14="http://schemas.microsoft.com/office/powerpoint/2010/main" val="218505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Después de la institucionalización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endParaRPr lang="es-ES_tradnl" dirty="0" smtClean="0"/>
          </a:p>
          <a:p>
            <a:r>
              <a:rPr lang="es-ES_tradnl" sz="3200" b="1" dirty="0" smtClean="0"/>
              <a:t>Familia de biológica o ampliada</a:t>
            </a:r>
          </a:p>
          <a:p>
            <a:r>
              <a:rPr lang="es-ES_tradnl" sz="3200" dirty="0" smtClean="0"/>
              <a:t>Sistemas de protección integral </a:t>
            </a:r>
            <a:endParaRPr lang="es-ES_tradnl" sz="3200" dirty="0"/>
          </a:p>
          <a:p>
            <a:r>
              <a:rPr lang="es-ES_tradnl" sz="3200" dirty="0" smtClean="0"/>
              <a:t>Acceso </a:t>
            </a:r>
            <a:r>
              <a:rPr lang="es-ES_tradnl" sz="3200" dirty="0" smtClean="0"/>
              <a:t>a apoyo </a:t>
            </a:r>
            <a:r>
              <a:rPr lang="es-ES_tradnl" sz="3200" dirty="0"/>
              <a:t>en base a solicitudes</a:t>
            </a:r>
            <a:r>
              <a:rPr lang="es-ES_tradnl" sz="3200" i="1" dirty="0"/>
              <a:t> voluntarias </a:t>
            </a:r>
            <a:r>
              <a:rPr lang="es-ES_tradnl" sz="3200" dirty="0"/>
              <a:t>de los padres y/o cuidadores </a:t>
            </a:r>
            <a:r>
              <a:rPr lang="es-ES_tradnl" sz="3200" dirty="0" smtClean="0"/>
              <a:t>responsables (Prevención </a:t>
            </a:r>
            <a:r>
              <a:rPr lang="es-ES_tradnl" sz="3200" dirty="0" smtClean="0"/>
              <a:t>Cuaternaria</a:t>
            </a:r>
            <a:r>
              <a:rPr lang="es-ES_tradnl" sz="3200" dirty="0" smtClean="0"/>
              <a:t>)</a:t>
            </a:r>
          </a:p>
          <a:p>
            <a:r>
              <a:rPr lang="es-ES_tradnl" sz="3200" b="1" dirty="0" smtClean="0"/>
              <a:t>Familia de acogida (no biológica o ampliada) y Adopción</a:t>
            </a:r>
          </a:p>
          <a:p>
            <a:r>
              <a:rPr lang="es-ES_tradnl" sz="3200" dirty="0" smtClean="0"/>
              <a:t>Regulación normativa </a:t>
            </a:r>
            <a:r>
              <a:rPr lang="es-ES_tradnl" sz="3200" dirty="0" smtClean="0"/>
              <a:t>específica (Ej. Ley de Cuidados Alternativos)</a:t>
            </a:r>
            <a:endParaRPr lang="es-ES_tradnl" sz="3200" dirty="0" smtClean="0"/>
          </a:p>
          <a:p>
            <a:r>
              <a:rPr lang="es-ES_tradnl" sz="3200" dirty="0" smtClean="0"/>
              <a:t>Estándares </a:t>
            </a:r>
            <a:r>
              <a:rPr lang="es-ES_tradnl" sz="3200" dirty="0" smtClean="0"/>
              <a:t>técnicos (Leyes, Directrices, Lineamientos, Certificación)</a:t>
            </a:r>
            <a:endParaRPr lang="es-ES_tradnl" sz="3200" dirty="0" smtClean="0"/>
          </a:p>
          <a:p>
            <a:r>
              <a:rPr lang="es-ES_tradnl" sz="3200" dirty="0" smtClean="0"/>
              <a:t>Monitoreo y supervisión </a:t>
            </a:r>
            <a:r>
              <a:rPr lang="es-ES_tradnl" sz="3200" dirty="0" smtClean="0"/>
              <a:t>(Sistemas informáticos, acompañamiento y monitoreo)</a:t>
            </a:r>
            <a:endParaRPr lang="es-ES_tradnl" sz="3200" dirty="0" smtClean="0"/>
          </a:p>
        </p:txBody>
      </p:sp>
    </p:spTree>
    <p:extLst>
      <p:ext uri="{BB962C8B-B14F-4D97-AF65-F5344CB8AC3E}">
        <p14:creationId xmlns:p14="http://schemas.microsoft.com/office/powerpoint/2010/main" val="139593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Temas emergentes y oportunidades en el marco de procesos globales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s-ES_tradnl" sz="2400" b="1" dirty="0" smtClean="0"/>
              <a:t>Grupos de NNA: </a:t>
            </a:r>
          </a:p>
          <a:p>
            <a:r>
              <a:rPr lang="es-ES_tradnl" sz="2400" dirty="0" smtClean="0"/>
              <a:t>Indígenas, </a:t>
            </a:r>
            <a:r>
              <a:rPr lang="es-ES_tradnl" sz="2400" dirty="0" smtClean="0"/>
              <a:t>Migrantes y Refugiados, con Discapacidad </a:t>
            </a:r>
            <a:r>
              <a:rPr lang="es-ES_tradnl" sz="2400" dirty="0" smtClean="0"/>
              <a:t>F</a:t>
            </a:r>
            <a:r>
              <a:rPr lang="es-ES_tradnl" sz="2400" dirty="0" smtClean="0"/>
              <a:t>ísica y Mental; Niñas y NNA LGTBI</a:t>
            </a:r>
          </a:p>
          <a:p>
            <a:r>
              <a:rPr lang="es-ES_tradnl" sz="2400" b="1" dirty="0" smtClean="0"/>
              <a:t>Procesos </a:t>
            </a:r>
            <a:r>
              <a:rPr lang="es-ES_tradnl" sz="2400" b="1" dirty="0" smtClean="0"/>
              <a:t>Globales:</a:t>
            </a:r>
          </a:p>
          <a:p>
            <a:r>
              <a:rPr lang="es-ES_tradnl" sz="2400" i="1" dirty="0" smtClean="0"/>
              <a:t>Objetivos de Desarrollo Sostenible </a:t>
            </a:r>
            <a:r>
              <a:rPr lang="es-ES_tradnl" sz="2400" dirty="0" smtClean="0"/>
              <a:t>(16.2; 5.2; 16.3: objetivos</a:t>
            </a:r>
            <a:r>
              <a:rPr lang="es-ES_tradnl" sz="2400" dirty="0" smtClean="0"/>
              <a:t>, metas e indicadores asociados)</a:t>
            </a:r>
          </a:p>
          <a:p>
            <a:r>
              <a:rPr lang="es-ES_tradnl" sz="2400" i="1" dirty="0" smtClean="0"/>
              <a:t>Estudio Global NNA Privados de libertad </a:t>
            </a:r>
            <a:r>
              <a:rPr lang="es-ES_tradnl" sz="2400" dirty="0" smtClean="0"/>
              <a:t>(Centros de detención para NNA Migrantes y o refugiados; Internación por razones de salud mental; Macro-instituciones de protección; Internados educacionales; unidades policiales)</a:t>
            </a:r>
            <a:endParaRPr lang="es-ES_tradnl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084078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 smtClean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2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dirty="0" smtClean="0"/>
              <a:t>MUCHAS GRACIAS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0371716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133</TotalTime>
  <Words>381</Words>
  <Application>Microsoft Macintosh PowerPoint</Application>
  <PresentationFormat>Widescreen</PresentationFormat>
  <Paragraphs>42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Gill Sans MT</vt:lpstr>
      <vt:lpstr>Arial</vt:lpstr>
      <vt:lpstr>Gallery</vt:lpstr>
      <vt:lpstr>Institucionalización, PROGRAMAS EN EL MEDIO FAMILIAR y erradicación de la violencia contra los niños</vt:lpstr>
      <vt:lpstr>Elementos de una política de prevención de la institucionalización y violencia contra NNA</vt:lpstr>
      <vt:lpstr>Previniendo la institucionalización</vt:lpstr>
      <vt:lpstr>Regulación, monitoreo y salida de la institucionalización</vt:lpstr>
      <vt:lpstr>Después de la institucionalización</vt:lpstr>
      <vt:lpstr>Temas emergentes y oportunidades en el marco de procesos globales </vt:lpstr>
      <vt:lpstr> 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nicolas espejo</dc:creator>
  <cp:lastModifiedBy>nicolas espejo</cp:lastModifiedBy>
  <cp:revision>17</cp:revision>
  <dcterms:created xsi:type="dcterms:W3CDTF">2016-10-11T20:46:05Z</dcterms:created>
  <dcterms:modified xsi:type="dcterms:W3CDTF">2016-10-12T20:26:37Z</dcterms:modified>
</cp:coreProperties>
</file>